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427" r:id="rId4"/>
    <p:sldId id="428" r:id="rId5"/>
    <p:sldId id="429" r:id="rId6"/>
    <p:sldId id="430" r:id="rId7"/>
    <p:sldId id="43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427"/>
            <p14:sldId id="428"/>
            <p14:sldId id="429"/>
            <p14:sldId id="430"/>
            <p14:sldId id="431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 varScale="1">
        <p:scale>
          <a:sx n="89" d="100"/>
          <a:sy n="89" d="100"/>
        </p:scale>
        <p:origin x="12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AA91-BDC7-4D78-842B-0C7D826F5069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8D30-D3D2-4305-8750-C9203009493E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3BD2-10BD-4355-88B1-B554E559850A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4676-0F52-4641-AD58-596BBE0B859D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D21-9AB0-41F6-ADB5-2A62F65191D8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A8B8-90A0-4ABB-A815-D90B9EB8C2D7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F255-12B1-4C81-9A55-DE45D3914665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BDC-9D20-4DB8-B5D6-9FF4DEA93A0E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44AB-E5BA-486F-B8D2-20AB3ABEA3CD}" type="datetime1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524-C738-490E-98A0-2D9CAB65A8A6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7302-6A4B-4247-9F5A-15CF7B243937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8342-6DDF-4F08-8815-FF968986E882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Monisha S M </a:t>
            </a:r>
            <a:r>
              <a:rPr lang="en-US" dirty="0" smtClean="0"/>
              <a:t>-Assistant Professor </a:t>
            </a:r>
            <a:r>
              <a:rPr lang="en-US" dirty="0" smtClean="0"/>
              <a:t>Computer </a:t>
            </a:r>
            <a:r>
              <a:rPr lang="en-US" dirty="0" smtClean="0"/>
              <a:t>Application </a:t>
            </a:r>
            <a:r>
              <a:rPr lang="en-US" dirty="0" err="1"/>
              <a:t>d</a:t>
            </a:r>
            <a:r>
              <a:rPr lang="en-US" dirty="0" err="1" smtClean="0"/>
              <a:t>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00B0F0"/>
                </a:solidFill>
              </a:rPr>
              <a:t>Measuring the Cloud’s Value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Cloud computing presents new opportunities to users and developers because it is based on the </a:t>
            </a:r>
            <a:r>
              <a:rPr lang="en-US" sz="2400" dirty="0" smtClean="0"/>
              <a:t>paradigm of </a:t>
            </a:r>
            <a:r>
              <a:rPr lang="en-US" sz="2400" dirty="0"/>
              <a:t>a shared multitenant utility. The ability to access pooled resources on a pay-as-you-go </a:t>
            </a:r>
            <a:r>
              <a:rPr lang="en-US" sz="2400" dirty="0" smtClean="0"/>
              <a:t>basis provides </a:t>
            </a:r>
            <a:r>
              <a:rPr lang="en-US" sz="2400" dirty="0"/>
              <a:t>a number of system characteristics that completely alter the economics of information </a:t>
            </a:r>
            <a:r>
              <a:rPr lang="en-US" sz="2400" dirty="0" smtClean="0"/>
              <a:t>technology infrastructures </a:t>
            </a:r>
            <a:r>
              <a:rPr lang="en-US" sz="2400" dirty="0"/>
              <a:t>and allows new types of access and business models for user </a:t>
            </a:r>
            <a:r>
              <a:rPr lang="en-US" sz="2400" dirty="0" smtClean="0"/>
              <a:t>applications. Any </a:t>
            </a:r>
            <a:r>
              <a:rPr lang="en-US" sz="2400" dirty="0"/>
              <a:t>application or process that benefits from economies of scale, commoditization of assets, </a:t>
            </a:r>
            <a:r>
              <a:rPr lang="en-US" sz="2400" dirty="0" smtClean="0"/>
              <a:t>and conformance </a:t>
            </a:r>
            <a:r>
              <a:rPr lang="en-US" sz="2400" dirty="0"/>
              <a:t>to programming standards benefits from the application of cloud computing. </a:t>
            </a:r>
            <a:endParaRPr lang="en-US" sz="2400" dirty="0" smtClean="0"/>
          </a:p>
          <a:p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00B0F0"/>
                </a:solidFill>
              </a:rPr>
              <a:t>Measuring the Cloud’s Value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Any application or process that requires a completely customized solution, imposes a high degree of specialization, and requires access to proprietary technology is going to expose the limits of cloud computing rather quickly. Applications that work with cloud computing are ones that I refer to </a:t>
            </a:r>
            <a:r>
              <a:rPr lang="en-US" sz="2400" dirty="0" smtClean="0"/>
              <a:t>as “low </a:t>
            </a:r>
            <a:r>
              <a:rPr lang="en-US" sz="2400" dirty="0"/>
              <a:t>touch” applications; they tend to be applications that have low margins and usually low risk. The “high touch” applications that come with high margins require committed resources and </a:t>
            </a:r>
            <a:r>
              <a:rPr lang="en-US" sz="2400" dirty="0" err="1"/>
              <a:t>posemore</a:t>
            </a:r>
            <a:r>
              <a:rPr lang="en-US" sz="2400" dirty="0"/>
              <a:t> of a risk; those applications are best done on-premises.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4598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00B0F0"/>
                </a:solidFill>
              </a:rPr>
              <a:t>Measuring the Cloud’s Value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 cloud is defined as the combination of the infrastructure of a datacenter with the ability to </a:t>
            </a:r>
            <a:r>
              <a:rPr lang="en-US" sz="2400" dirty="0" smtClean="0"/>
              <a:t>provision hardware </a:t>
            </a:r>
            <a:r>
              <a:rPr lang="en-US" sz="2400" dirty="0"/>
              <a:t>and software. A service that concentrates on hardware follows the Infrastructure as </a:t>
            </a:r>
            <a:r>
              <a:rPr lang="en-US" sz="2400" dirty="0" smtClean="0"/>
              <a:t>a Service </a:t>
            </a:r>
            <a:r>
              <a:rPr lang="en-US" sz="2400" dirty="0"/>
              <a:t>(</a:t>
            </a:r>
            <a:r>
              <a:rPr lang="en-US" sz="2400" dirty="0" err="1"/>
              <a:t>IaaS</a:t>
            </a:r>
            <a:r>
              <a:rPr lang="en-US" sz="2400" dirty="0"/>
              <a:t>) model, which is a good description for the Amazon Web Service </a:t>
            </a:r>
            <a:r>
              <a:rPr lang="en-US" sz="2400" dirty="0" smtClean="0"/>
              <a:t>described. </a:t>
            </a:r>
            <a:r>
              <a:rPr lang="en-US" sz="2400" dirty="0"/>
              <a:t>When you add a software stack, such as an operating system and applications to </a:t>
            </a:r>
            <a:r>
              <a:rPr lang="en-US" sz="2400" dirty="0" smtClean="0"/>
              <a:t>the service</a:t>
            </a:r>
            <a:r>
              <a:rPr lang="en-US" sz="2400" dirty="0"/>
              <a:t>, the model shifts to the Software as a Service (</a:t>
            </a:r>
            <a:r>
              <a:rPr lang="en-US" sz="2400" dirty="0" err="1"/>
              <a:t>SaaS</a:t>
            </a:r>
            <a:r>
              <a:rPr lang="en-US" sz="2400" dirty="0"/>
              <a:t>) model. Microsoft’s Windows </a:t>
            </a:r>
            <a:r>
              <a:rPr lang="en-US" sz="2400" dirty="0" smtClean="0"/>
              <a:t>Azure Platform</a:t>
            </a:r>
            <a:r>
              <a:rPr lang="en-US" sz="2400" dirty="0"/>
              <a:t>, discussed in Chapter 10, is best described as currently using </a:t>
            </a:r>
            <a:r>
              <a:rPr lang="en-US" sz="2400" dirty="0" err="1"/>
              <a:t>SaaS</a:t>
            </a:r>
            <a:r>
              <a:rPr lang="en-US" sz="2400" dirty="0"/>
              <a:t> model.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290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00B0F0"/>
                </a:solidFill>
              </a:rPr>
              <a:t>Measuring the Cloud’s Value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When the service requires the client to use a complete hardware/software/application stack, it is using the </a:t>
            </a:r>
            <a:r>
              <a:rPr lang="en-US" sz="2400" dirty="0" smtClean="0"/>
              <a:t>most refined </a:t>
            </a:r>
            <a:r>
              <a:rPr lang="en-US" sz="2400" dirty="0"/>
              <a:t>and restrictive service model, called the Platform as a Service (</a:t>
            </a:r>
            <a:r>
              <a:rPr lang="en-US" sz="2400" dirty="0" err="1"/>
              <a:t>PaaS</a:t>
            </a:r>
            <a:r>
              <a:rPr lang="en-US" sz="2400" dirty="0"/>
              <a:t>) model.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The </a:t>
            </a:r>
            <a:r>
              <a:rPr lang="en-US" sz="2400" dirty="0"/>
              <a:t>best example of a </a:t>
            </a:r>
            <a:r>
              <a:rPr lang="en-US" sz="2400" dirty="0" err="1"/>
              <a:t>PaaS</a:t>
            </a:r>
            <a:r>
              <a:rPr lang="en-US" sz="2400" dirty="0"/>
              <a:t> offering is probably SalesForce.com. The Google App Engine </a:t>
            </a:r>
            <a:r>
              <a:rPr lang="en-US" sz="2400" dirty="0" smtClean="0"/>
              <a:t>discussed. is </a:t>
            </a:r>
            <a:r>
              <a:rPr lang="en-US" sz="2400" dirty="0"/>
              <a:t>another </a:t>
            </a:r>
            <a:r>
              <a:rPr lang="en-US" sz="2400" dirty="0" err="1"/>
              <a:t>PaaS</a:t>
            </a:r>
            <a:r>
              <a:rPr lang="en-US" sz="2400" dirty="0"/>
              <a:t>. As the Windows Azure Platform matures adding more access to Microsoft servers, it is developing into a </a:t>
            </a:r>
            <a:r>
              <a:rPr lang="en-US" sz="2400" dirty="0" err="1"/>
              <a:t>PaaS</a:t>
            </a:r>
            <a:r>
              <a:rPr lang="en-US" sz="2400" dirty="0"/>
              <a:t> model rather quickly.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23944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00B0F0"/>
                </a:solidFill>
              </a:rPr>
              <a:t>Measuring the Cloud’s Value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 cloud is an infrastructure that can be partitioned and provisioned, and resources are pooled </a:t>
            </a:r>
            <a:r>
              <a:rPr lang="en-US" sz="2400" dirty="0" smtClean="0"/>
              <a:t>and virtualized</a:t>
            </a:r>
            <a:r>
              <a:rPr lang="en-US" sz="2400" dirty="0"/>
              <a:t>. If the cloud is available to the public on a pay-as-you-go basis, then the cloud is a public</a:t>
            </a:r>
          </a:p>
          <a:p>
            <a:pPr algn="just"/>
            <a:r>
              <a:rPr lang="en-US" sz="2400" dirty="0"/>
              <a:t>cloud, and the service is described as a utility. If the cloud is captive in an organization’s </a:t>
            </a:r>
            <a:r>
              <a:rPr lang="en-US" sz="2400" dirty="0" smtClean="0"/>
              <a:t>infrastructure (network</a:t>
            </a:r>
            <a:r>
              <a:rPr lang="en-US" sz="2400" dirty="0"/>
              <a:t>), it is referred to as a private cloud. When you mix public and private </a:t>
            </a:r>
            <a:r>
              <a:rPr lang="en-US" sz="2400" dirty="0" smtClean="0"/>
              <a:t>clouds together</a:t>
            </a:r>
            <a:r>
              <a:rPr lang="en-US" sz="2400" dirty="0"/>
              <a:t>, you have a hybrid cloud. Any analysis of the potential of cloud computing must </a:t>
            </a:r>
            <a:r>
              <a:rPr lang="en-US" sz="2400" dirty="0" smtClean="0"/>
              <a:t>account for </a:t>
            </a:r>
            <a:r>
              <a:rPr lang="en-US" sz="2400" dirty="0"/>
              <a:t>all these possibilities.</a:t>
            </a:r>
          </a:p>
          <a:p>
            <a:pPr algn="just"/>
            <a:r>
              <a:rPr lang="en-US" sz="2400" dirty="0"/>
              <a:t>These are the unique characteristics of an ideal cloud computing model:</a:t>
            </a:r>
          </a:p>
          <a:p>
            <a:pPr algn="just"/>
            <a:r>
              <a:rPr lang="en-US" sz="2400" dirty="0"/>
              <a:t>l </a:t>
            </a:r>
            <a:r>
              <a:rPr lang="en-US" sz="2400" b="1" dirty="0"/>
              <a:t>Scalability: </a:t>
            </a:r>
            <a:r>
              <a:rPr lang="en-US" sz="2400" dirty="0"/>
              <a:t>You have access to unlimited computer resources as needed.</a:t>
            </a:r>
          </a:p>
          <a:p>
            <a:pPr algn="just"/>
            <a:r>
              <a:rPr lang="en-US" sz="2400" dirty="0"/>
              <a:t>This feature obviates the need for planning and provisioning. It also enables batch processing,</a:t>
            </a:r>
          </a:p>
          <a:p>
            <a:pPr algn="just"/>
            <a:r>
              <a:rPr lang="en-US" sz="2400" dirty="0"/>
              <a:t>which greatly speeds up high-processing applications.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481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00B0F0"/>
                </a:solidFill>
              </a:rPr>
              <a:t>Measuring the Cloud’s Value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l </a:t>
            </a:r>
            <a:r>
              <a:rPr lang="en-US" sz="2400" b="1" dirty="0"/>
              <a:t>Elasticity: </a:t>
            </a:r>
            <a:r>
              <a:rPr lang="en-US" sz="2400" dirty="0"/>
              <a:t>You have the ability to right-size resources as required.</a:t>
            </a:r>
          </a:p>
          <a:p>
            <a:pPr algn="just"/>
            <a:r>
              <a:rPr lang="en-US" sz="2400" dirty="0"/>
              <a:t>This feature allows you to optimize your system and capture all possible transactions.</a:t>
            </a:r>
          </a:p>
          <a:p>
            <a:pPr algn="just"/>
            <a:r>
              <a:rPr lang="en-US" sz="2400" dirty="0"/>
              <a:t>l </a:t>
            </a:r>
            <a:r>
              <a:rPr lang="en-US" sz="2400" b="1" dirty="0"/>
              <a:t>Low barrier to entry: </a:t>
            </a:r>
            <a:r>
              <a:rPr lang="en-US" sz="2400" dirty="0"/>
              <a:t>You can gain access to systems for a small investment.</a:t>
            </a:r>
          </a:p>
          <a:p>
            <a:pPr algn="just"/>
            <a:r>
              <a:rPr lang="en-US" sz="2400" dirty="0"/>
              <a:t>This feature offers access to global resources to small ventures and provides the ability to</a:t>
            </a:r>
          </a:p>
          <a:p>
            <a:pPr algn="just"/>
            <a:r>
              <a:rPr lang="en-US" sz="2400" dirty="0"/>
              <a:t>experiment with little risk.</a:t>
            </a:r>
          </a:p>
          <a:p>
            <a:pPr algn="just"/>
            <a:r>
              <a:rPr lang="en-US" sz="2400" dirty="0"/>
              <a:t>l </a:t>
            </a:r>
            <a:r>
              <a:rPr lang="en-US" sz="2400" b="1" dirty="0"/>
              <a:t>Utility: </a:t>
            </a:r>
            <a:r>
              <a:rPr lang="en-US" sz="2400" dirty="0"/>
              <a:t>A pay-as-you-go model matches resources to need on an ongoing basis.</a:t>
            </a:r>
          </a:p>
          <a:p>
            <a:pPr algn="just"/>
            <a:r>
              <a:rPr lang="en-US" sz="2400" dirty="0"/>
              <a:t>This eliminates waste and has the added benefit of shifting risk from the client.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4443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691</Words>
  <Application>Microsoft Office PowerPoint</Application>
  <PresentationFormat>On-screen Show (4:3)</PresentationFormat>
  <Paragraphs>37</Paragraphs>
  <Slides>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Times New Roman</vt:lpstr>
      <vt:lpstr>Office Theme</vt:lpstr>
      <vt:lpstr>Cloud Technology Fundaments 21UCA501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Microsoft account</cp:lastModifiedBy>
  <cp:revision>177</cp:revision>
  <dcterms:created xsi:type="dcterms:W3CDTF">2006-08-16T00:00:00Z</dcterms:created>
  <dcterms:modified xsi:type="dcterms:W3CDTF">2023-08-05T17:57:30Z</dcterms:modified>
</cp:coreProperties>
</file>